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5" d="100"/>
          <a:sy n="105" d="100"/>
        </p:scale>
        <p:origin x="-1794" y="-342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итульный слайд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23528" y="4869159"/>
            <a:ext cx="6301208" cy="1102022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412798"/>
            <a:ext cx="8964488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 bwMode="auto">
          <a:xfrm>
            <a:off x="107504" y="1700808"/>
            <a:ext cx="88569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rgbClr val="3399FF"/>
                </a:solidFill>
              </a:defRPr>
            </a:lvl1pPr>
            <a:lvl2pPr>
              <a:defRPr sz="2400">
                <a:solidFill>
                  <a:srgbClr val="3399FF"/>
                </a:solidFill>
              </a:defRPr>
            </a:lvl2pPr>
            <a:lvl3pPr>
              <a:defRPr sz="2000">
                <a:solidFill>
                  <a:srgbClr val="3399FF"/>
                </a:solidFill>
              </a:defRPr>
            </a:lvl3pPr>
            <a:lvl4pPr>
              <a:defRPr sz="1800">
                <a:solidFill>
                  <a:srgbClr val="3399FF"/>
                </a:solidFill>
              </a:defRPr>
            </a:lvl4pPr>
            <a:lvl5pPr>
              <a:defRPr sz="1800">
                <a:solidFill>
                  <a:srgbClr val="3399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rgbClr val="3399FF"/>
                </a:solidFill>
              </a:defRPr>
            </a:lvl1pPr>
            <a:lvl2pPr>
              <a:defRPr sz="2400">
                <a:solidFill>
                  <a:srgbClr val="3399FF"/>
                </a:solidFill>
              </a:defRPr>
            </a:lvl2pPr>
            <a:lvl3pPr>
              <a:defRPr sz="2000">
                <a:solidFill>
                  <a:srgbClr val="3399FF"/>
                </a:solidFill>
              </a:defRPr>
            </a:lvl3pPr>
            <a:lvl4pPr>
              <a:defRPr sz="1800">
                <a:solidFill>
                  <a:srgbClr val="3399FF"/>
                </a:solidFill>
              </a:defRPr>
            </a:lvl4pPr>
            <a:lvl5pPr>
              <a:defRPr sz="1800">
                <a:solidFill>
                  <a:srgbClr val="3399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9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251520" y="2556593"/>
            <a:ext cx="4176464" cy="3951288"/>
          </a:xfrm>
        </p:spPr>
        <p:txBody>
          <a:bodyPr/>
          <a:lstStyle>
            <a:lvl1pPr>
              <a:defRPr sz="2400">
                <a:solidFill>
                  <a:srgbClr val="3399FF"/>
                </a:solidFill>
              </a:defRPr>
            </a:lvl1pPr>
            <a:lvl2pPr>
              <a:defRPr sz="2000">
                <a:solidFill>
                  <a:srgbClr val="3399FF"/>
                </a:solidFill>
              </a:defRPr>
            </a:lvl2pPr>
            <a:lvl3pPr>
              <a:defRPr sz="1800">
                <a:solidFill>
                  <a:srgbClr val="3399FF"/>
                </a:solidFill>
              </a:defRPr>
            </a:lvl3pPr>
            <a:lvl4pPr>
              <a:defRPr sz="1600">
                <a:solidFill>
                  <a:srgbClr val="3399FF"/>
                </a:solidFill>
              </a:defRPr>
            </a:lvl4pPr>
            <a:lvl5pPr>
              <a:defRPr sz="1600">
                <a:solidFill>
                  <a:srgbClr val="3399FF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9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rgbClr val="3399FF"/>
                </a:solidFill>
              </a:defRPr>
            </a:lvl1pPr>
            <a:lvl2pPr>
              <a:defRPr sz="2000">
                <a:solidFill>
                  <a:srgbClr val="3399FF"/>
                </a:solidFill>
              </a:defRPr>
            </a:lvl2pPr>
            <a:lvl3pPr>
              <a:defRPr sz="1800">
                <a:solidFill>
                  <a:srgbClr val="3399FF"/>
                </a:solidFill>
              </a:defRPr>
            </a:lvl3pPr>
            <a:lvl4pPr>
              <a:defRPr sz="1600">
                <a:solidFill>
                  <a:srgbClr val="3399FF"/>
                </a:solidFill>
              </a:defRPr>
            </a:lvl4pPr>
            <a:lvl5pPr>
              <a:defRPr sz="1600">
                <a:solidFill>
                  <a:srgbClr val="3399FF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rgbClr val="3399FF"/>
                </a:solidFill>
              </a:defRPr>
            </a:lvl1pPr>
            <a:lvl2pPr>
              <a:defRPr sz="2800">
                <a:solidFill>
                  <a:srgbClr val="3399FF"/>
                </a:solidFill>
              </a:defRPr>
            </a:lvl2pPr>
            <a:lvl3pPr>
              <a:defRPr sz="2400">
                <a:solidFill>
                  <a:srgbClr val="3399FF"/>
                </a:solidFill>
              </a:defRPr>
            </a:lvl3pPr>
            <a:lvl4pPr>
              <a:defRPr sz="2000">
                <a:solidFill>
                  <a:srgbClr val="3399FF"/>
                </a:solidFill>
              </a:defRPr>
            </a:lvl4pPr>
            <a:lvl5pPr>
              <a:defRPr sz="2000">
                <a:solidFill>
                  <a:srgbClr val="3399F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3399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3399FF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3399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>
                <a:solidFill>
                  <a:srgbClr val="3399FF"/>
                </a:solidFill>
              </a:defRPr>
            </a:lvl1pPr>
            <a:lvl2pPr>
              <a:defRPr>
                <a:solidFill>
                  <a:srgbClr val="3399FF"/>
                </a:solidFill>
              </a:defRPr>
            </a:lvl2pPr>
            <a:lvl3pPr>
              <a:defRPr>
                <a:solidFill>
                  <a:srgbClr val="3399FF"/>
                </a:solidFill>
              </a:defRPr>
            </a:lvl3pPr>
            <a:lvl4pPr>
              <a:defRPr>
                <a:solidFill>
                  <a:srgbClr val="3399FF"/>
                </a:solidFill>
              </a:defRPr>
            </a:lvl4pPr>
            <a:lvl5pPr>
              <a:defRPr>
                <a:solidFill>
                  <a:srgbClr val="3399FF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3399FF"/>
                </a:solidFill>
              </a:defRPr>
            </a:lvl1pPr>
            <a:lvl2pPr>
              <a:defRPr>
                <a:solidFill>
                  <a:srgbClr val="3399FF"/>
                </a:solidFill>
              </a:defRPr>
            </a:lvl2pPr>
            <a:lvl3pPr>
              <a:defRPr>
                <a:solidFill>
                  <a:srgbClr val="3399FF"/>
                </a:solidFill>
              </a:defRPr>
            </a:lvl3pPr>
            <a:lvl4pPr>
              <a:defRPr>
                <a:solidFill>
                  <a:srgbClr val="3399FF"/>
                </a:solidFill>
              </a:defRPr>
            </a:lvl4pPr>
            <a:lvl5pPr>
              <a:defRPr>
                <a:solidFill>
                  <a:srgbClr val="3399FF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hyperlink" Target="https://presentation-creation.ru/" TargetMode="External"/><Relationship Id="rId15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412798"/>
            <a:ext cx="8964488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07504" y="1700808"/>
            <a:ext cx="88569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5E48A96-E1BB-4C8F-80B2-32A47A48A9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44A1F6A-164B-43BA-A19E-4AE6BB502A21}" type="slidenum">
              <a:rPr lang="ru-RU"/>
              <a:t/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tretch/>
        </p:blipFill>
        <p:spPr bwMode="auto"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ctr" defTabSz="914400">
        <a:spcBef>
          <a:spcPts val="0"/>
        </a:spcBef>
        <a:buNone/>
        <a:defRPr sz="44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orms.gle/rqMjS2GoGbDMT97EA" TargetMode="External"/><Relationship Id="rId3" Type="http://schemas.openxmlformats.org/officeDocument/2006/relationships/slide" Target="slide14.xml"/><Relationship Id="rId4" Type="http://schemas.openxmlformats.org/officeDocument/2006/relationships/slide" Target="slide15.xml"/><Relationship Id="rId5" Type="http://schemas.openxmlformats.org/officeDocument/2006/relationships/image" Target="../media/image1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63877" y="332655"/>
            <a:ext cx="8712968" cy="1102022"/>
          </a:xfrm>
          <a:effectLst/>
        </p:spPr>
        <p:txBody>
          <a:bodyPr>
            <a:noAutofit/>
          </a:bodyPr>
          <a:lstStyle/>
          <a:p>
            <a:pPr>
              <a:defRPr/>
            </a:pPr>
            <a:r>
              <a:rPr lang="ru-RU" sz="160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Муниципальное бюджетное общеобразовательное учреждение</a:t>
            </a:r>
            <a:br>
              <a:rPr lang="ru-RU" sz="160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</a:br>
            <a:r>
              <a:rPr lang="ru-RU" sz="160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Комиссаровская средняя школа № 9 имени Героя Советского Союза</a:t>
            </a:r>
            <a:br>
              <a:rPr lang="ru-RU" sz="160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</a:br>
            <a:r>
              <a:rPr lang="ru-RU" sz="160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Семёна Васильевича Рыбальченко</a:t>
            </a:r>
            <a:br>
              <a:rPr lang="ru-RU" sz="1600">
                <a:solidFill>
                  <a:schemeClr val="accent1">
                    <a:lumMod val="75000"/>
                  </a:schemeClr>
                </a:solidFill>
              </a:rPr>
            </a:br>
            <a:endParaRPr sz="16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 flipH="0" flipV="0">
            <a:off x="1160875" y="2258700"/>
            <a:ext cx="7974505" cy="48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sz="2600" b="1" i="1">
                <a:latin typeface="Times New Roman"/>
                <a:ea typeface="Times New Roman"/>
                <a:cs typeface="Times New Roman"/>
              </a:rPr>
              <a:t>«САЛ: ЧИСТАЯ РЕКА-НАШЕ БУДУЩЕЕ»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63877" y="5206679"/>
            <a:ext cx="4591080" cy="11890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Выполнила: ученица 8 класса</a:t>
            </a:r>
            <a:endParaRPr b="1" i="1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Шамрина Елена Алексеевна</a:t>
            </a:r>
            <a:endParaRPr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Руководитель: </a:t>
            </a: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учитель биологии и химии</a:t>
            </a:r>
            <a:endParaRPr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Бартенева </a:t>
            </a: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Наталья Ивановна </a:t>
            </a:r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591666" y="6395759"/>
            <a:ext cx="1912711" cy="3661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Сиротский, 2025</a:t>
            </a:r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282222" y="3284983"/>
            <a:ext cx="4607280" cy="9147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>
                <a:latin typeface="Times New Roman"/>
                <a:cs typeface="Times New Roman"/>
              </a:rPr>
              <a:t>Первый тур Всероссийского конкурса детских и молодежных проектов «ПЛАНЕТА-НАШЕ ДОСТОЯНИЕ»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 rot="0" flipH="0" flipV="0">
            <a:off x="2271561" y="4449916"/>
            <a:ext cx="4964632" cy="3661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>
                <a:latin typeface="Times New Roman"/>
                <a:cs typeface="Times New Roman"/>
              </a:rPr>
              <a:t>Номинация: «Чистая вода-Здоровая планета</a:t>
            </a:r>
            <a:r>
              <a:rPr lang="ru-RU" b="1" i="1">
                <a:latin typeface="Times New Roman"/>
                <a:cs typeface="Times New Roman"/>
              </a:rPr>
              <a:t>»</a:t>
            </a:r>
            <a:endParaRPr lang="ru-RU" b="1" i="1">
              <a:latin typeface="Times New Roman"/>
              <a:cs typeface="Times New Roman"/>
            </a:endParaRPr>
          </a:p>
        </p:txBody>
      </p:sp>
      <p:sp>
        <p:nvSpPr>
          <p:cNvPr id="136267721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0A65B048-531E-5D38-7DB4-7C0A37C54757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3411570" name="Заголовок 1"/>
          <p:cNvSpPr>
            <a:spLocks noGrp="1"/>
          </p:cNvSpPr>
          <p:nvPr>
            <p:ph type="title"/>
          </p:nvPr>
        </p:nvSpPr>
        <p:spPr bwMode="auto">
          <a:xfrm>
            <a:off x="-884464" y="317547"/>
            <a:ext cx="8964487" cy="118522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Сал: чистая река-наше будущее</a:t>
            </a:r>
            <a:endParaRPr/>
          </a:p>
        </p:txBody>
      </p:sp>
      <p:sp>
        <p:nvSpPr>
          <p:cNvPr id="44096068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7502" y="1551128"/>
            <a:ext cx="8969853" cy="468051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5000" lnSpcReduction="3000"/>
          </a:bodyPr>
          <a:lstStyle/>
          <a:p>
            <a:pPr>
              <a:defRPr/>
            </a:pPr>
            <a:r>
              <a:rPr sz="2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Цель - 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определить ключевые экологические проблемы реки Сал и разработать комплекс инновационных решений для её устойчивого будущего</a:t>
            </a:r>
            <a:endParaRPr lang="ru-RU" sz="2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sz="2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lang="ru-RU" sz="2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выявить основные источники и факторы загрязнения реки Сал на основе анализа данных опроса;</a:t>
            </a:r>
            <a:endParaRPr lang="ru-RU" sz="2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проанализировать влияние загрязнения реки Сал на местную экосистему;</a:t>
            </a:r>
            <a:endParaRPr lang="ru-RU" sz="2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исследовать и проанализировать существующие методы и технологии очистки водных ресурсов, включая инновационные подходы;</a:t>
            </a:r>
            <a:endParaRPr lang="ru-RU" sz="2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сформулировать рекомендации для местного населения по улучшению экологической ситуации.</a:t>
            </a:r>
            <a:endParaRPr lang="ru-RU" sz="2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1828144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1876F044-FD2B-1976-E3B3-375CEFBEF395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2</a:t>
            </a:fld>
            <a:endParaRPr/>
          </a:p>
        </p:txBody>
      </p:sp>
      <p:pic>
        <p:nvPicPr>
          <p:cNvPr id="119036279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5785" y="3840011"/>
            <a:ext cx="9144000" cy="50326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0021198" name="Заголовок 1"/>
          <p:cNvSpPr>
            <a:spLocks noGrp="1"/>
          </p:cNvSpPr>
          <p:nvPr>
            <p:ph type="title"/>
          </p:nvPr>
        </p:nvSpPr>
        <p:spPr bwMode="auto">
          <a:xfrm>
            <a:off x="-1619249" y="358367"/>
            <a:ext cx="8964487" cy="118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Река Сал: общие сведения</a:t>
            </a:r>
            <a:endParaRPr b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60954662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7502" y="2278374"/>
            <a:ext cx="8493603" cy="5177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Сал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— река в Ростовской области и Калмыкии, левый приток реки Дон,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протекающая в том числе  на территории Комиссаровского сельского поселения.</a:t>
            </a:r>
            <a:endParaRPr sz="2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Местоположение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исток — балка Джурак в Целинном районе Калмыкии, у границы с Ростовской областью. Устье — город Семикаракорск (Ростовская область). </a:t>
            </a:r>
            <a:endParaRPr sz="2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характеристики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sz="2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Длина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776 км. </a:t>
            </a:r>
            <a:endParaRPr sz="2000" b="0" i="0" u="none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Площадь водосборного бассейна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21,3 тыс. км². </a:t>
            </a:r>
            <a:endParaRPr sz="2000" b="0" i="0" u="none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притоки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Кара-Сал (правый), Большой Гашун, Малая и Большая Куберле (левые). </a:t>
            </a:r>
            <a:endParaRPr sz="2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20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Значение</a:t>
            </a:r>
            <a:r>
              <a:rPr sz="2000" b="0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в среднем течении получает подпитку водой из Цимлянского водохранилища по Донскому магистральному каналу. Используется для орошения. </a:t>
            </a:r>
            <a:endParaRPr/>
          </a:p>
        </p:txBody>
      </p:sp>
      <p:sp>
        <p:nvSpPr>
          <p:cNvPr id="146476915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507E1574-5E7B-369B-962B-867ED19377A4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3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1475355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029790" y="100667"/>
            <a:ext cx="2630892" cy="1700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6014375" name="Заголовок 1"/>
          <p:cNvSpPr>
            <a:spLocks noGrp="1"/>
          </p:cNvSpPr>
          <p:nvPr>
            <p:ph type="title"/>
          </p:nvPr>
        </p:nvSpPr>
        <p:spPr bwMode="auto">
          <a:xfrm>
            <a:off x="-693964" y="412795"/>
            <a:ext cx="8964487" cy="118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sz="3600" b="1" i="1">
                <a:latin typeface="Times New Roman"/>
                <a:ea typeface="Times New Roman"/>
                <a:cs typeface="Times New Roman"/>
              </a:rPr>
              <a:t>Факторы, загрязняющие реку Сал</a:t>
            </a:r>
            <a:endParaRPr/>
          </a:p>
        </p:txBody>
      </p:sp>
      <p:sp>
        <p:nvSpPr>
          <p:cNvPr id="1570439775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7502" y="1598017"/>
            <a:ext cx="6207603" cy="5348879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marL="0" indent="0">
              <a:buFont typeface="Arial"/>
              <a:buNone/>
              <a:defRPr/>
            </a:pPr>
            <a:r>
              <a:rPr sz="7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Выброс мусора и бытовых отходов на берегах реки</a:t>
            </a:r>
            <a:endParaRPr sz="72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72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7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нерегулируемый сброс бытового мусора, пластика, стекла, бумаги и других отходов отдыхающими, местными жителями  вблизи реки Сал. Отсутствие организованных мест для сбора мусора и неэффективная система его вывоза.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7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Причины:</a:t>
            </a: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низкая экологическая культура населения, недостаток инфраструктуры для сбора и утилизации отходов, неэффективный контроль за соблюдением природоохранного законодательства.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7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Последствия: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Загрязнение почвы и воды токсичными веществами, содержащимися в отходах.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Эстетическое загрязнение ландшафта.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Создание благоприятной среды для размножения насекомых и грызунов, являющихся переносчиками болезней.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Гибель водных животных, запутывающихся в пластике и проглатывающих его.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7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Разложение органических отходов с образованием дурнопахнущих веществ и парниковых газов.</a:t>
            </a:r>
            <a:endParaRPr sz="72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1655871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20AEFF1B-408F-8918-08AE-70513ADBF116}" type="slidenum">
              <a:rPr lang="ru-RU"/>
              <a:t>4</a:t>
            </a:fld>
            <a:endParaRPr/>
          </a:p>
        </p:txBody>
      </p:sp>
      <p:sp>
        <p:nvSpPr>
          <p:cNvPr id="707911884" name=""/>
          <p:cNvSpPr txBox="1"/>
          <p:nvPr/>
        </p:nvSpPr>
        <p:spPr bwMode="auto">
          <a:xfrm flipH="0" flipV="0">
            <a:off x="2559535" y="1510392"/>
            <a:ext cx="292553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5664002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232087" y="4057179"/>
            <a:ext cx="2775825" cy="2031734"/>
          </a:xfrm>
          <a:prstGeom prst="rect">
            <a:avLst/>
          </a:prstGeom>
        </p:spPr>
      </p:pic>
      <p:pic>
        <p:nvPicPr>
          <p:cNvPr id="12484357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232087" y="1876512"/>
            <a:ext cx="2782655" cy="1844404"/>
          </a:xfrm>
          <a:prstGeom prst="rect">
            <a:avLst/>
          </a:prstGeom>
        </p:spPr>
      </p:pic>
      <p:sp>
        <p:nvSpPr>
          <p:cNvPr id="2009856734" name=""/>
          <p:cNvSpPr txBox="1"/>
          <p:nvPr/>
        </p:nvSpPr>
        <p:spPr bwMode="auto">
          <a:xfrm flipH="0" flipV="0">
            <a:off x="8503368" y="3354796"/>
            <a:ext cx="505263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 i="1">
                <a:solidFill>
                  <a:schemeClr val="bg1"/>
                </a:solidFill>
              </a:rPr>
              <a:t>До</a:t>
            </a:r>
            <a:endParaRPr/>
          </a:p>
        </p:txBody>
      </p:sp>
      <p:sp>
        <p:nvSpPr>
          <p:cNvPr id="1209588593" name=""/>
          <p:cNvSpPr txBox="1"/>
          <p:nvPr/>
        </p:nvSpPr>
        <p:spPr bwMode="auto">
          <a:xfrm flipH="0" flipV="0">
            <a:off x="6232087" y="4272457"/>
            <a:ext cx="99997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800" b="1" i="1">
                <a:solidFill>
                  <a:schemeClr val="bg1"/>
                </a:solidFill>
              </a:rPr>
              <a:t>После</a:t>
            </a:r>
            <a:endParaRPr sz="1800" b="1" i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4030831" name="Заголовок 1"/>
          <p:cNvSpPr>
            <a:spLocks noGrp="1"/>
          </p:cNvSpPr>
          <p:nvPr>
            <p:ph type="title"/>
          </p:nvPr>
        </p:nvSpPr>
        <p:spPr bwMode="auto">
          <a:xfrm>
            <a:off x="-625928" y="344760"/>
            <a:ext cx="8964487" cy="118522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sz="3600" b="1" i="1">
                <a:latin typeface="Times New Roman"/>
                <a:ea typeface="Times New Roman"/>
                <a:cs typeface="Times New Roman"/>
              </a:rPr>
              <a:t>З</a:t>
            </a:r>
            <a:r>
              <a:rPr sz="3600" b="1" i="1">
                <a:latin typeface="Times New Roman"/>
                <a:ea typeface="Times New Roman"/>
                <a:cs typeface="Times New Roman"/>
              </a:rPr>
              <a:t>агрязнение от </a:t>
            </a:r>
            <a:br>
              <a:rPr sz="3600" b="1" i="1">
                <a:latin typeface="Times New Roman"/>
                <a:ea typeface="Times New Roman"/>
                <a:cs typeface="Times New Roman"/>
              </a:rPr>
            </a:br>
            <a:r>
              <a:rPr sz="3600" b="1" i="1">
                <a:latin typeface="Times New Roman"/>
                <a:ea typeface="Times New Roman"/>
                <a:cs typeface="Times New Roman"/>
              </a:rPr>
              <a:t>сельскохозяйственных животных</a:t>
            </a:r>
            <a:endParaRPr sz="3600" b="1" i="1">
              <a:latin typeface="Times New Roman"/>
              <a:cs typeface="Times New Roman"/>
            </a:endParaRPr>
          </a:p>
        </p:txBody>
      </p:sp>
      <p:sp>
        <p:nvSpPr>
          <p:cNvPr id="1815617819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7502" y="1700806"/>
            <a:ext cx="6098746" cy="525244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marL="0" indent="0">
              <a:buFont typeface="Arial"/>
              <a:buNone/>
              <a:defRPr/>
            </a:pPr>
            <a:r>
              <a:rPr sz="80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r>
              <a:rPr sz="8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неконтролируемый выпас сельскохозяйственных животных (крупного и мелкого рогатого скота) в водоохранной зоне реки Сал. Отсутствие ограждений и специальных площадок для водопоя скота. Попадание фекалий животных непосредственно в реку и на приб</a:t>
            </a:r>
            <a:r>
              <a:rPr sz="8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режную территорию.</a:t>
            </a:r>
            <a:endParaRPr sz="8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80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Причины:</a:t>
            </a:r>
            <a:r>
              <a:rPr sz="8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традиционные методы ведения сельского хозяйства, отсутствие альтернативных мест для выпаса скота, недостаточный контроль за соблюдением ветеринарно-санитарных норм.</a:t>
            </a:r>
            <a:endParaRPr sz="8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80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Последствия:</a:t>
            </a:r>
            <a:endParaRPr sz="8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8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Загрязнение воды органическими веществами, азотом и фосфором, содержащимися в фекалиях.</a:t>
            </a:r>
            <a:endParaRPr sz="8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8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Увеличение численности патогенных микроорганизмов, представляющих опасность для здоровья человека и животных.</a:t>
            </a:r>
            <a:endParaRPr sz="8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8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Эвтрофикация (заболачивание) реки, приводящее к изменению видового состава флоры и фауны.</a:t>
            </a:r>
            <a:endParaRPr sz="80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/>
          </a:p>
          <a:p>
            <a:pPr>
              <a:defRPr/>
            </a:pPr>
            <a:endParaRPr/>
          </a:p>
        </p:txBody>
      </p:sp>
      <p:sp>
        <p:nvSpPr>
          <p:cNvPr id="128922073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DF060C5D-9A62-A595-607C-7A3323A9CFD7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5</a:t>
            </a:fld>
            <a:endParaRPr/>
          </a:p>
        </p:txBody>
      </p:sp>
      <p:pic>
        <p:nvPicPr>
          <p:cNvPr id="83221655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042963" y="1945735"/>
            <a:ext cx="2939611" cy="1834882"/>
          </a:xfrm>
          <a:prstGeom prst="rect">
            <a:avLst/>
          </a:prstGeom>
        </p:spPr>
      </p:pic>
      <p:pic>
        <p:nvPicPr>
          <p:cNvPr id="172245401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042963" y="4243260"/>
            <a:ext cx="2952037" cy="187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9429629" name="Заголовок 1"/>
          <p:cNvSpPr>
            <a:spLocks noGrp="1"/>
          </p:cNvSpPr>
          <p:nvPr>
            <p:ph type="title"/>
          </p:nvPr>
        </p:nvSpPr>
        <p:spPr bwMode="auto">
          <a:xfrm>
            <a:off x="-1589664" y="412795"/>
            <a:ext cx="8964487" cy="118522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sz="3600" b="1" i="1">
                <a:latin typeface="Times New Roman"/>
                <a:ea typeface="Times New Roman"/>
                <a:cs typeface="Times New Roman"/>
              </a:rPr>
              <a:t>Атмосферные загрязнения </a:t>
            </a:r>
            <a:br>
              <a:rPr sz="3600" b="1" i="1">
                <a:latin typeface="Times New Roman"/>
                <a:ea typeface="Times New Roman"/>
                <a:cs typeface="Times New Roman"/>
              </a:rPr>
            </a:br>
            <a:r>
              <a:rPr sz="3600" b="1" i="1">
                <a:latin typeface="Times New Roman"/>
                <a:ea typeface="Times New Roman"/>
                <a:cs typeface="Times New Roman"/>
              </a:rPr>
              <a:t>(влияние Ростовской АЭС)</a:t>
            </a:r>
            <a:endParaRPr sz="3600" b="1" i="1">
              <a:latin typeface="Times New Roman"/>
              <a:cs typeface="Times New Roman"/>
            </a:endParaRPr>
          </a:p>
        </p:txBody>
      </p:sp>
      <p:sp>
        <p:nvSpPr>
          <p:cNvPr id="1724853737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7502" y="2208057"/>
            <a:ext cx="8792961" cy="468051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5000" lnSpcReduction="1000"/>
          </a:bodyPr>
          <a:lstStyle/>
          <a:p>
            <a:pPr marL="0" indent="0">
              <a:buFont typeface="Arial"/>
              <a:buNone/>
              <a:defRPr/>
            </a:pPr>
            <a:r>
              <a:rPr sz="24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теоретически возможное выпадение радиоактивных осадков и других вредных веществ. Необходимо учитывать потенциальную угрозу для реки Сал, поскольку она находит</a:t>
            </a: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ся относительно недалеко от АЭС.</a:t>
            </a:r>
            <a:endParaRPr sz="2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24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Последствия:</a:t>
            </a:r>
            <a:endParaRPr sz="24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Радиоактивное загрязнение воды и донных отложений.</a:t>
            </a: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Нарушение экологического равновесия в реке.</a:t>
            </a: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Негативное воздействие на здоровье животных, потребляющих воду из реки.</a:t>
            </a: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Изменение химического состава воды, приводящее к гибели водных организмов.</a:t>
            </a:r>
            <a:endParaRPr sz="2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5475913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850D167A-5014-0488-6F51-714654BCBCC2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6</a:t>
            </a:fld>
            <a:endParaRPr/>
          </a:p>
        </p:txBody>
      </p:sp>
      <p:pic>
        <p:nvPicPr>
          <p:cNvPr id="68983393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741716" y="50217"/>
            <a:ext cx="3266211" cy="20761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8228718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-1476374" y="396127"/>
            <a:ext cx="8490374" cy="1127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 sz="28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Что думают жители о реке Сал?</a:t>
            </a:r>
            <a:endParaRPr sz="2800" b="1" i="1">
              <a:latin typeface="Times New Roman"/>
              <a:cs typeface="Times New Roman"/>
            </a:endParaRPr>
          </a:p>
        </p:txBody>
      </p:sp>
      <p:sp>
        <p:nvSpPr>
          <p:cNvPr id="683207145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6284" y="1674245"/>
            <a:ext cx="8930251" cy="5415075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Выводы из опроса жителей Косиссаровского сельского поселения </a:t>
            </a:r>
            <a:endParaRPr sz="1400" b="1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(35 респондентов)</a:t>
            </a:r>
            <a:endParaRPr sz="1400" b="1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Опрос разработан в Google Forms. </a:t>
            </a:r>
            <a:endParaRPr sz="1400" b="1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Ссылка на анкету:</a:t>
            </a:r>
            <a:r>
              <a:rPr lang="ru-RU" sz="1400" b="1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2" tooltip="https://forms.gle/rqMjS2GoGbDMT97EA"/>
              </a:rPr>
              <a:t> https://forms.gle/rqMjS2GoGbDMT97EA</a:t>
            </a:r>
            <a:endParaRPr sz="1400" b="1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endParaRPr sz="14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Оценка состояния реки: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большинство респондентов оценивают состояние реки Сал как удовлетворительное (45,7%) или плохое (54,3%).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Загрязнение: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94,3% опрошенных часто видят загрязнение (мусор, отходы) на берегах реки.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Динамика: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все опрошенные (100%) отметили ухудшение состояния реки Сал за последние 5 лет.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источники загрязнения: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жители считают основными факторами загрязнения выброс мусора и бытовых отходов на берегах реки (100%) и загрязнение от сельскохозяйственных животных (97,1%). 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Влияние на жизнь: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74,3% опрошенных утверждают, что состояние реки очень сильно влияет на их жизнь.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Недостаточность мер: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100% опрошенных считают, что принимаемых мер для охраны реки недостаточно.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Необходимые меры (выводы из ответов на 7 вопрос):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Жители считают необходимым: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Очистить берега от мусора.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Усилить контроль за сбросом отходов.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Ограничить выпас скота вблизи реки.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Улучшить очистку сточных вод.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Результаты опроса свидетельствуют о серьезной обеспокоенности местных жителей экологическим состоянием реки Сал и необходимости принятия неотложных мер по ее охране и восстановлению.</a:t>
            </a: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Подробные данные опроса и диаграммы представлены в </a:t>
            </a:r>
            <a:r>
              <a:rPr sz="1400" u="sng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3" action="ppaction://hlinksldjump" tooltip="Приложение А"/>
              </a:rPr>
              <a:t>Приложении А</a:t>
            </a:r>
            <a:r>
              <a:rPr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u="sng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4" action="ppaction://hlinksldjump" tooltip="Приложение Б"/>
              </a:rPr>
              <a:t>Приложении Б</a:t>
            </a:r>
            <a:endParaRPr sz="1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53603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D285C993-B3AF-7315-CE25-6F95DE3CA14E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7</a:t>
            </a:fld>
            <a:endParaRPr/>
          </a:p>
        </p:txBody>
      </p:sp>
      <p:pic>
        <p:nvPicPr>
          <p:cNvPr id="668954056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5792758" y="50876"/>
            <a:ext cx="3358969" cy="2017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7110753" name="Заголовок 1"/>
          <p:cNvSpPr>
            <a:spLocks noGrp="1"/>
          </p:cNvSpPr>
          <p:nvPr>
            <p:ph type="title"/>
          </p:nvPr>
        </p:nvSpPr>
        <p:spPr bwMode="auto">
          <a:xfrm>
            <a:off x="-734785" y="371974"/>
            <a:ext cx="8964487" cy="118522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Инновационные подходы к очистке</a:t>
            </a:r>
            <a:b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 реки Сал</a:t>
            </a:r>
            <a:endParaRPr sz="3600" b="1" i="1">
              <a:latin typeface="Times New Roman"/>
              <a:cs typeface="Times New Roman"/>
            </a:endParaRPr>
          </a:p>
        </p:txBody>
      </p:sp>
      <p:sp>
        <p:nvSpPr>
          <p:cNvPr id="874616580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07500" y="1611622"/>
            <a:ext cx="7209648" cy="5360760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35000" lnSpcReduction="13000"/>
          </a:bodyPr>
          <a:lstStyle/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I. Улучшенные методы очистки русел рек и прибрежных зон:</a:t>
            </a:r>
            <a:endParaRPr sz="48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Применение биопрепаратов для очистки русла: </a:t>
            </a:r>
            <a:r>
              <a:rPr sz="4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разработка и применение местных биопрепаратов на основе бактерий, разлагающих органические загрязнения (водоросли, ил). Эти препараты распыляются непосредственно в русло реки для ускорения естественных процессо</a:t>
            </a:r>
            <a:r>
              <a:rPr sz="4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очистки.</a:t>
            </a:r>
            <a:endParaRPr sz="48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Механизированная уборка с использованием мобильных установок:</a:t>
            </a:r>
            <a:r>
              <a:rPr sz="4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разработка небольших, маневренных установок для механизированной уборки мусора с берегов и русла реки. Установки могут быть оснащены сетями для вылавливания плавающего мусора.</a:t>
            </a:r>
            <a:endParaRPr sz="48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Сооружение фильтрующих перегородок из местных материалов:</a:t>
            </a:r>
            <a:r>
              <a:rPr sz="4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создание перегородок из природных материалов (тростник, солома, хворост), которые задерживают мусор и ил, позволяя воде проходить. Периодическая очистка перегородок.</a:t>
            </a:r>
            <a:endParaRPr sz="48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II. Инновационные решения для очистки животноводческих стоков:</a:t>
            </a:r>
            <a:endParaRPr sz="48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Строительство биогазовых установок для переработки навоза: </a:t>
            </a:r>
            <a:r>
              <a:rPr sz="4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установки позволят производить биогаз (возобновляемый источник энергии) и снижать количество органических загрязнений, попадающих в реку.</a:t>
            </a:r>
            <a:endParaRPr sz="48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48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Обустройство полей фильтрации для очистки животноводческих стоков: </a:t>
            </a:r>
            <a:r>
              <a:rPr sz="4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создание небольших полей, на которые направляются животноводческие стоки. Почва и растения будут фильтровать и очищать воду.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4828595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D9015776-D2E8-FB3A-8625-DFA6285D90B1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8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3507896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308362" y="1982764"/>
            <a:ext cx="3218837" cy="37703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0665174" name="Заголовок 1"/>
          <p:cNvSpPr>
            <a:spLocks noGrp="1"/>
          </p:cNvSpPr>
          <p:nvPr>
            <p:ph type="title"/>
          </p:nvPr>
        </p:nvSpPr>
        <p:spPr bwMode="auto">
          <a:xfrm>
            <a:off x="-666749" y="385581"/>
            <a:ext cx="8964487" cy="118522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Инновационные подходы к очистке </a:t>
            </a:r>
            <a:b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6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реки Сал</a:t>
            </a:r>
            <a:endParaRPr/>
          </a:p>
        </p:txBody>
      </p:sp>
      <p:sp>
        <p:nvSpPr>
          <p:cNvPr id="502300602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10250" y="1570803"/>
            <a:ext cx="7388678" cy="534162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5000" lnSpcReduction="1000"/>
          </a:bodyPr>
          <a:lstStyle/>
          <a:p>
            <a:pPr marL="0" indent="0">
              <a:buFont typeface="Arial"/>
              <a:buNone/>
              <a:defRPr/>
            </a:pP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I. Социальные и образовательные инновации:</a:t>
            </a:r>
            <a:endParaRPr sz="16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Создание экологических троп вдоль реки и организация экотуров:</a:t>
            </a:r>
            <a:endParaRPr sz="1600" b="1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Суть:  создание оборудованных маршрутов вдоль реки, позволяющих приезжим  и местным жителям знакомиться с ее природой и экологически</a:t>
            </a: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ми проблемами.</a:t>
            </a:r>
            <a:endParaRPr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Применимость к реке Сал: </a:t>
            </a: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способствует повышению экологической культуры населения и развитию экологического просвещения.</a:t>
            </a:r>
            <a:endParaRPr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Проведение экологических акций и мероприятий по очистке берегов реки:</a:t>
            </a:r>
            <a:endParaRPr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Суть: организация субботников, экологических фестивалей и других мероприятий, направленных на уборку мусора и повышение осведомленности населения об экологических проблемах реки.</a:t>
            </a:r>
            <a:endParaRPr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Применимость к реке Сал: </a:t>
            </a: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позволяет привлечь внимание общественности к проблемам реки и сформировать ответственное отношение к природе.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Font typeface="Arial"/>
              <a:buNone/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Планируемые результаты:</a:t>
            </a:r>
            <a:endParaRPr sz="16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Уменьшение объемов мусора, химических веществ и органических загрязнений в реке Сал.</a:t>
            </a:r>
            <a:endParaRPr lang="ru-RU" sz="1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Повышение прозрачности воды, содержания кислорода и снижение уровня вредных веществ.</a:t>
            </a:r>
            <a:endParaRPr lang="ru-RU" sz="1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Увеличение биоразнообразия, восстановление популяции рыбы и других водных организмов.</a:t>
            </a:r>
            <a:endParaRPr lang="ru-RU" sz="1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Улучшение внешнего вида берегов, создание условий для отдыха.</a:t>
            </a:r>
            <a:endParaRPr lang="ru-RU" sz="1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Font typeface="Arial"/>
              <a:buChar char="–"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Повышение осведомленности и вовлеченности населения в вопросы охраны водных ресурсов.</a:t>
            </a:r>
            <a:endParaRPr lang="ru-RU" sz="1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994398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1B37B9AC-34B5-C21C-508C-22C2E124A4B9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9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1650641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651134" y="3578678"/>
            <a:ext cx="4199175" cy="35786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8937482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0" y="412795"/>
            <a:ext cx="7412399" cy="1185221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lang="ru-RU" sz="28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Рекомендации для местного населения </a:t>
            </a:r>
            <a:br>
              <a:rPr lang="ru-RU" sz="28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по улучшению экологической ситуации </a:t>
            </a:r>
            <a:br>
              <a:rPr lang="ru-RU" sz="28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i="1" u="none" strike="noStrike" cap="none" spc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на реке Сал</a:t>
            </a:r>
            <a:endParaRPr/>
          </a:p>
        </p:txBody>
      </p:sp>
      <p:sp>
        <p:nvSpPr>
          <p:cNvPr id="1151593040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69402" y="1657349"/>
            <a:ext cx="5571346" cy="506412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0000" lnSpcReduction="4000"/>
          </a:bodyPr>
          <a:lstStyle/>
          <a:p>
            <a:pPr marL="261850" indent="-261850" algn="l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 выбрасывайте мусор на берегах и в водоохранной зоне. Соблюдайте чистоту, используйте мусорные баки. Если их нет – уносите мусор с собой. Организуйте субботники по уборке берегов.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61850" indent="-261850" algn="l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Принимайте участие в мероприятиях по охране реки. Присоединяйтесь к экологическим акциям, проектам по озеленению берегов, информированию населения.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61850" indent="-261850" algn="l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Сортируйте мусор для переработки.  Раздельный сбор отходов позволит сократить количество мусора, попадающего на свалки и в реку.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61850" indent="-261850" algn="l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Сообщайте о случаях загрязнения реки. Информируйте местные органы власти о фактах сброса отходов, незаконной вырубки деревьев в водоохранной зоне и других нарушениях.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61850" indent="-261850" algn="l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Обучайте детей бережному отношению к природе. Личный пример – лучший способ воспитать экологически ответственное поколение.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61850" indent="-261850" algn="l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Выражайте свою позицию.Пишите письма в местные органы власти, участвуйте в обсуждении экологических проблем, требуйте принятия мер по охране реки Сал.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2595540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3867149" y="6470649"/>
            <a:ext cx="2133599" cy="365124"/>
          </a:xfrm>
        </p:spPr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4E78B695-54AE-A833-4063-D52070569759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10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4475897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735999" y="1657349"/>
            <a:ext cx="3143250" cy="4716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1994651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412796"/>
            <a:ext cx="8964487" cy="118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b="1" i="1">
                <a:latin typeface="Times New Roman"/>
                <a:ea typeface="Times New Roman"/>
                <a:cs typeface="Times New Roman"/>
              </a:rPr>
              <a:t>Заключение</a:t>
            </a:r>
            <a:endParaRPr b="1" i="1">
              <a:latin typeface="Times New Roman"/>
              <a:cs typeface="Times New Roman"/>
            </a:endParaRPr>
          </a:p>
        </p:txBody>
      </p:sp>
      <p:sp>
        <p:nvSpPr>
          <p:cNvPr id="628005953" name="Текст 2"/>
          <p:cNvSpPr>
            <a:spLocks noGrp="1"/>
          </p:cNvSpPr>
          <p:nvPr>
            <p:ph idx="1"/>
          </p:nvPr>
        </p:nvSpPr>
        <p:spPr bwMode="auto">
          <a:xfrm flipH="0" flipV="0">
            <a:off x="143508" y="1515726"/>
            <a:ext cx="8856982" cy="3352375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0000" lnSpcReduction="6000"/>
          </a:bodyPr>
          <a:lstStyle/>
          <a:p>
            <a:pPr marL="0" indent="0" algn="ctr">
              <a:buFont typeface="Arial"/>
              <a:buNone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Экологическое состояние реки Сал вызывает серьезную обеспокоенность. Результаты проведенного исследования и опроса населения свидетельствуют о высоком уровне загрязнения, ухудшении качества воды и негативном влиянии на местную экосистему.</a:t>
            </a:r>
            <a:endParaRPr sz="2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sz="2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ctr">
              <a:buFont typeface="Arial"/>
              <a:buNone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Однако, решение проблемы существует! Внедрение инновационных методов очистки и управления водными ресурсами, а также активное участие населения и местного самоуправления позволят переломить ситуацию и вернуть реке Сал чистоту и здоровье.</a:t>
            </a:r>
            <a:endParaRPr sz="2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sz="2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ctr">
              <a:buFont typeface="Arial"/>
              <a:buNone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Наша задача – объединить усилия, проявить ответственность и настойчивость, чтобы река Сал стала не только источником жизни, но и гордостью нашего региона. Ведь чистая река – это здоровое будущее для нас и наших потомков. </a:t>
            </a:r>
            <a:endParaRPr sz="26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2529575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F0D4E11-794A-4B8E-8A2D-D6B56D96073C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11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5709408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690569" y="4491637"/>
            <a:ext cx="3583349" cy="2283386"/>
          </a:xfrm>
          <a:prstGeom prst="rect">
            <a:avLst/>
          </a:prstGeom>
        </p:spPr>
      </p:pic>
      <p:pic>
        <p:nvPicPr>
          <p:cNvPr id="74359174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1" flipV="0">
            <a:off x="1512673" y="4572000"/>
            <a:ext cx="2072217" cy="2374168"/>
          </a:xfrm>
          <a:prstGeom prst="rect">
            <a:avLst/>
          </a:prstGeom>
        </p:spPr>
      </p:pic>
      <p:pic>
        <p:nvPicPr>
          <p:cNvPr id="58204176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5389314" y="4575923"/>
            <a:ext cx="2068792" cy="2370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015206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23527" y="4746695"/>
            <a:ext cx="6301207" cy="1102021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ru-RU" sz="4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Спасибо за внимание!</a:t>
            </a:r>
            <a:endParaRPr sz="4800" i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996095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896BF628-26EA-CE80-AB30-27BBB6D13E7B}" type="slidenum">
              <a:rPr lang="ru-RU"/>
              <a:t>12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349150" name="Заголовок 1"/>
          <p:cNvSpPr>
            <a:spLocks noGrp="1"/>
          </p:cNvSpPr>
          <p:nvPr>
            <p:ph type="title"/>
          </p:nvPr>
        </p:nvSpPr>
        <p:spPr bwMode="auto">
          <a:xfrm>
            <a:off x="-440973" y="412796"/>
            <a:ext cx="8964487" cy="118522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Перечень использованных информационных источников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6373271" name="Текст 2"/>
          <p:cNvSpPr>
            <a:spLocks noGrp="1"/>
          </p:cNvSpPr>
          <p:nvPr>
            <p:ph idx="1"/>
          </p:nvPr>
        </p:nvSpPr>
        <p:spPr bwMode="auto">
          <a:xfrm>
            <a:off x="107503" y="1858392"/>
            <a:ext cx="8856983" cy="468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38080" indent="-438080">
              <a:buFont typeface="Arial"/>
              <a:buAutoNum type="arabicPeriod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Сал // Большая советская энциклопедия : [в 30 т.] / гл. ред. А. М. Прохоров. — 3-е изд. — М. : Советская энциклопедия, 1969—1978. 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38080" indent="-438080">
              <a:buFont typeface="Arial"/>
              <a:buAutoNum type="arabicPeriod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Сал // Словарь современных географических названий / Рус. геогр. о-во. Моск. центр; Под общ. ред. акад. В. М. Котлякова. Институт географии РАН. — Екатеринбург: У-Фактория, 2006.</a:t>
            </a:r>
            <a:endParaRPr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02891371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A2CA145D-6F33-3206-2070-17CCA56C3920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13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8450208" name="Заголовок 1"/>
          <p:cNvSpPr>
            <a:spLocks noGrp="1"/>
          </p:cNvSpPr>
          <p:nvPr>
            <p:ph type="title"/>
          </p:nvPr>
        </p:nvSpPr>
        <p:spPr bwMode="auto">
          <a:xfrm>
            <a:off x="-514349" y="412795"/>
            <a:ext cx="8964487" cy="118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Приложение А- Результаты опроса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20817120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F58BC54C-D5D5-A3F7-6827-ABA783C56D54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14</a:t>
            </a:fld>
            <a:endParaRPr/>
          </a:p>
        </p:txBody>
      </p:sp>
      <p:pic>
        <p:nvPicPr>
          <p:cNvPr id="155539468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06627" y="1598016"/>
            <a:ext cx="4375614" cy="2040532"/>
          </a:xfrm>
          <a:prstGeom prst="rect">
            <a:avLst/>
          </a:prstGeom>
        </p:spPr>
      </p:pic>
      <p:pic>
        <p:nvPicPr>
          <p:cNvPr id="88946498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688221" y="1598016"/>
            <a:ext cx="4276263" cy="2040532"/>
          </a:xfrm>
          <a:prstGeom prst="rect">
            <a:avLst/>
          </a:prstGeom>
        </p:spPr>
      </p:pic>
      <p:pic>
        <p:nvPicPr>
          <p:cNvPr id="1210073411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06627" y="4196694"/>
            <a:ext cx="4303477" cy="2159654"/>
          </a:xfrm>
          <a:prstGeom prst="rect">
            <a:avLst/>
          </a:prstGeom>
        </p:spPr>
      </p:pic>
      <p:pic>
        <p:nvPicPr>
          <p:cNvPr id="147837538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4661007" y="4196694"/>
            <a:ext cx="4303477" cy="21870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757809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3399FF"/>
                </a:solidFill>
              </a:defRPr>
            </a:lvl1pPr>
          </a:lstStyle>
          <a:p>
            <a:pPr>
              <a:defRPr/>
            </a:pPr>
            <a:fld id="{42D03BA8-D576-8E63-B96E-D5C6A425C1B8}" type="slidenum">
              <a:rPr lang="ru-RU">
                <a:solidFill>
                  <a:schemeClr val="accent1">
                    <a:lumMod val="50000"/>
                  </a:schemeClr>
                </a:solidFill>
              </a:rPr>
              <a:t>15</a:t>
            </a:fld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04000234" name="Заголовок 1"/>
          <p:cNvSpPr>
            <a:spLocks noGrp="1"/>
          </p:cNvSpPr>
          <p:nvPr>
            <p:ph type="title"/>
          </p:nvPr>
        </p:nvSpPr>
        <p:spPr bwMode="auto">
          <a:xfrm>
            <a:off x="-628650" y="412795"/>
            <a:ext cx="8964487" cy="1185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Приложение Б- Результаты опроса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167271543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45894" y="1670012"/>
            <a:ext cx="4347431" cy="1991790"/>
          </a:xfrm>
          <a:prstGeom prst="rect">
            <a:avLst/>
          </a:prstGeom>
        </p:spPr>
      </p:pic>
      <p:pic>
        <p:nvPicPr>
          <p:cNvPr id="208275495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622251" y="1670012"/>
            <a:ext cx="4328773" cy="1945281"/>
          </a:xfrm>
          <a:prstGeom prst="rect">
            <a:avLst/>
          </a:prstGeom>
        </p:spPr>
      </p:pic>
      <p:pic>
        <p:nvPicPr>
          <p:cNvPr id="76186941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2374351" y="3770753"/>
            <a:ext cx="4495799" cy="3026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Экран (4:3)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>presentation-creation.ru</Company>
  <LinksUpToDate>0</LinksUpToDate>
  <SharedDoc>0</SharedDoc>
  <HyperlinkBase>https://presentation-creation.ru/powerpoint-templates.html</HyperlinkBase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Брызги воды</dc:title>
  <dc:subject/>
  <dc:creator>obstinate</dc:creator>
  <cp:keywords/>
  <dc:description>Шаблон презентации с сайта https://presentation-creation.ru/</dc:description>
  <dc:identifier/>
  <dc:language/>
  <cp:lastModifiedBy>Яна Бартенева</cp:lastModifiedBy>
  <cp:revision>545</cp:revision>
  <dcterms:created xsi:type="dcterms:W3CDTF">2018-02-25T09:09:03Z</dcterms:created>
  <dcterms:modified xsi:type="dcterms:W3CDTF">2025-05-04T15:51:50Z</dcterms:modified>
  <cp:category/>
  <cp:contentStatus/>
  <cp:version/>
</cp:coreProperties>
</file>